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1" r:id="rId9"/>
    <p:sldId id="272" r:id="rId10"/>
    <p:sldId id="262" r:id="rId11"/>
    <p:sldId id="263" r:id="rId12"/>
    <p:sldId id="264" r:id="rId13"/>
    <p:sldId id="265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programmes/erasmus-plus/tools/distance_en.htm?utm_source=ExisT+-+European+Volunteers'+Newsletter&amp;utm_campaign=ec3710eb6b-ExisT+Newsletter+-+Maggio+2014&amp;utm_medium=email&amp;utm_term=0_f50d5476ea-ec3710eb6b-73540869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pl-PL" sz="5400" b="1" dirty="0" smtClean="0">
                <a:effectLst>
                  <a:outerShdw blurRad="50800" dist="88900" dir="2700000" algn="tl" rotWithShape="0">
                    <a:srgbClr val="000000">
                      <a:alpha val="43000"/>
                    </a:srgbClr>
                  </a:outerShdw>
                </a:effectLst>
                <a:latin typeface="Myriad Pro Black SemiExtended"/>
              </a:rPr>
              <a:t>Erasmus +</a:t>
            </a:r>
            <a:r>
              <a:rPr lang="pl-PL" sz="5400" dirty="0" smtClean="0">
                <a:effectLst>
                  <a:outerShdw blurRad="50800" dist="88900" dir="2700000" algn="tl" rotWithShape="0">
                    <a:srgbClr val="000000">
                      <a:alpha val="43000"/>
                    </a:srgbClr>
                  </a:outerShdw>
                </a:effectLst>
                <a:latin typeface="Myriad Pro Black SemiExtended"/>
              </a:rPr>
              <a:t> </a:t>
            </a:r>
            <a:br>
              <a:rPr lang="pl-PL" sz="5400" dirty="0" smtClean="0">
                <a:effectLst>
                  <a:outerShdw blurRad="50800" dist="88900" dir="2700000" algn="tl" rotWithShape="0">
                    <a:srgbClr val="000000">
                      <a:alpha val="43000"/>
                    </a:srgbClr>
                  </a:outerShdw>
                </a:effectLst>
                <a:latin typeface="Myriad Pro Black SemiExtended"/>
              </a:rPr>
            </a:br>
            <a:endParaRPr lang="pl-PL" sz="5400" dirty="0">
              <a:effectLst>
                <a:outerShdw blurRad="50800" dist="88900" dir="2700000" algn="tl" rotWithShape="0">
                  <a:srgbClr val="000000">
                    <a:alpha val="43000"/>
                  </a:srgbClr>
                </a:outerShdw>
              </a:effectLst>
              <a:latin typeface="Myriad Pro Black SemiExtended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Anna Kaminska-Abram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72137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23741" y="1213586"/>
            <a:ext cx="11144519" cy="4430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Każdy zakwalifikowany do wyjazdu pracownik otrzyma dofinansowanie na pobyt od 2 do 5 dni jako wsparcie indywidualne (ryczałt na koszty utrzymania)  według następujących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dziennych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stawek: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Grupa 1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– Dania, Holandia, Irlandia, Szwecja, Wielka Brytania                      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130 Euro 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Grupa 2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– Austria, Belgia, Bułgaria, Cypr, Czechy, Finlandia,                           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Francja, Grecja, Islandia, Liechtenstein, Luksemburg, Norwegia,                  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110 Euro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Rumunia, Szwajcaria, Turcja, Węgry, Włochy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Grupa 3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– Hiszpania, Łotwa, Malta, Niemcy, Portugalia, Słowacja               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Euro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Grupa 4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– Chorwacja, Estonia, Litwa, Słowenia                                                 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80 Euro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211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19826" y="682094"/>
            <a:ext cx="11552349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2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Przyznana kwota zostanie obliczona  w następujący sposób: suma iloczynu liczby dni mobilności i stawki dziennej dla danego kraju przyjmującego</a:t>
            </a:r>
          </a:p>
          <a:p>
            <a:pPr marL="80010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2"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2"/>
            </a:pPr>
            <a:r>
              <a:rPr lang="pl-PL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rozpoczęcia okresu mobilności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będzie pierwszym, a data zakończenia mobilności będzie ostatnim dniem, w jakim Uczestnik – zgodnie z przyjętym do realizacji indywidualnym programem nauczania – </a:t>
            </a:r>
            <a:r>
              <a:rPr lang="pl-PL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musi być obecny w instytucji przyjmującej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Uczestnik musi przedłożyć zaświadczenie o pobycie wystawione przez Uczelnie przyjmującą wskazujące datę rozpoczęcia i zakończenia mobilności. </a:t>
            </a:r>
            <a:endParaRPr lang="pl-PL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2"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2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Okres mobilności nie obejmuje dni przeznaczonych na podróż, i  dni te nie podlegają dofinansowaniu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2"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Uczestnik otrzyma dodatkowo ryczałt na koszty podróży. Kwota ryczałtu uzależniona jest od odległości jaką uczestnik musi pokonać od miejsca rozpoczęcia podróży do miejsca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działania.</a:t>
            </a:r>
            <a:r>
              <a:rPr lang="pl-PL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Miejscem rozpoczęcia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podróży jest siedziba Uczelni.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2541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87629" y="701587"/>
            <a:ext cx="11616743" cy="2582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obliczania odległości Uczelnia wykorzystuje kalkulator opracowany przez Komisję Europejską i dostępny na stronie: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l-PL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http://ec.europa.eu/programmes/erasmus-plus/tools/distance_en.htm?utm_source=ExisT+-+European+Volunteers%27+Newsletter&amp;utm_campaign=ec3710eb6b-ExisT+Newsletter+-+Maggio+2014&amp;utm_medium=email&amp;utm_term=0_f50d5476ea-ec3710eb6b-73540869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Kwotę ryczałtu przyznaje się według następującej zasady: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601325"/>
              </p:ext>
            </p:extLst>
          </p:nvPr>
        </p:nvGraphicFramePr>
        <p:xfrm>
          <a:off x="2277414" y="3464266"/>
          <a:ext cx="8009586" cy="1940292"/>
        </p:xfrm>
        <a:graphic>
          <a:graphicData uri="http://schemas.openxmlformats.org/drawingml/2006/table">
            <a:tbl>
              <a:tblPr band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{616DA210-FB5B-4158-B5E0-FEB733F419BA}</a:tableStyleId>
              </a:tblPr>
              <a:tblGrid>
                <a:gridCol w="6156310"/>
                <a:gridCol w="1853276"/>
              </a:tblGrid>
              <a:tr h="323382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800" u="none" strike="noStrike" dirty="0">
                          <a:effectLst/>
                        </a:rPr>
                        <a:t>W przypadku odległości wynoszących od 100 do 499 km: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180 €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382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800" u="none" strike="noStrike" dirty="0">
                          <a:effectLst/>
                        </a:rPr>
                        <a:t>W przypadku odległości wynoszących od 500 do 1 999 km:       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275 €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382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800" u="none" strike="noStrike" dirty="0">
                          <a:effectLst/>
                        </a:rPr>
                        <a:t>W przypadku odległości wynoszących od 2 000 do 2 999 km:    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360 €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382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800" u="none" strike="noStrike" dirty="0">
                          <a:effectLst/>
                        </a:rPr>
                        <a:t>W przypadku odległości wynoszących od 3 000 do 3 999 km:    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530 €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382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800" u="none" strike="noStrike" dirty="0">
                          <a:effectLst/>
                        </a:rPr>
                        <a:t>W przypadku odległości wynoszących od 4 000 do 7 999 km:    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820 €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382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800" u="none" strike="noStrike" dirty="0">
                          <a:effectLst/>
                        </a:rPr>
                        <a:t>W przypadku odległości wynoszących 8 000 km lub więcej:      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1 100 €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2344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7476" y="2938289"/>
            <a:ext cx="11797048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6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Wsparcie finansowe z innych źródeł na pokrycie tych samych kosztów, nie jest możliwe. </a:t>
            </a:r>
            <a:endParaRPr lang="pl-PL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6"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6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Wsparcie finansowe lub jego część będzie podlegać zwrotowi , jeśli Uczestnik nie będzie przestrzegać warunków umowy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2559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684037"/>
              </p:ext>
            </p:extLst>
          </p:nvPr>
        </p:nvGraphicFramePr>
        <p:xfrm>
          <a:off x="1299000" y="204607"/>
          <a:ext cx="9594000" cy="6541887"/>
        </p:xfrm>
        <a:graphic>
          <a:graphicData uri="http://schemas.openxmlformats.org/drawingml/2006/table">
            <a:tbl>
              <a:tblPr band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{616DA210-FB5B-4158-B5E0-FEB733F419BA}</a:tableStyleId>
              </a:tblPr>
              <a:tblGrid>
                <a:gridCol w="3671032"/>
                <a:gridCol w="2173770"/>
                <a:gridCol w="2136511"/>
                <a:gridCol w="1612687"/>
              </a:tblGrid>
              <a:tr h="85146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 smtClean="0">
                          <a:effectLst/>
                        </a:rPr>
                        <a:t>Wydział </a:t>
                      </a:r>
                      <a:r>
                        <a:rPr lang="pl-PL" sz="1800" u="none" strike="noStrike" dirty="0">
                          <a:effectLst/>
                        </a:rPr>
                        <a:t>UAM</a:t>
                      </a:r>
                      <a:endParaRPr lang="pl-PL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Liczba grantów STA przyznanych w roku </a:t>
                      </a:r>
                      <a:r>
                        <a:rPr lang="pl-PL" sz="1200" u="none" strike="noStrike" dirty="0" err="1">
                          <a:effectLst/>
                        </a:rPr>
                        <a:t>akad</a:t>
                      </a:r>
                      <a:r>
                        <a:rPr lang="pl-PL" sz="1200" u="none" strike="noStrike" dirty="0">
                          <a:effectLst/>
                        </a:rPr>
                        <a:t>. </a:t>
                      </a:r>
                      <a:r>
                        <a:rPr lang="pl-PL" sz="1200" u="none" strike="noStrike" dirty="0" smtClean="0">
                          <a:effectLst/>
                        </a:rPr>
                        <a:t>2017/2018</a:t>
                      </a:r>
                      <a:endParaRPr lang="pl-PL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Kwota w </a:t>
                      </a:r>
                      <a:r>
                        <a:rPr lang="pl-PL" sz="1200" u="none" strike="noStrike" dirty="0" smtClean="0">
                          <a:effectLst/>
                        </a:rPr>
                        <a:t>Euro </a:t>
                      </a:r>
                      <a:endParaRPr lang="pl-PL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Koordynator STA</a:t>
                      </a:r>
                      <a:endParaRPr lang="pl-PL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2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Wydział Anglistyki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3 440 €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2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Wydział Biologii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3440 </a:t>
                      </a:r>
                      <a:r>
                        <a:rPr lang="pl-PL" sz="1400" u="none" strike="noStrike" dirty="0" smtClean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2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Wydział Chemii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</a:rPr>
                        <a:t>3440 </a:t>
                      </a:r>
                      <a:r>
                        <a:rPr lang="pl-PL" sz="1400" u="none" strike="noStrike" dirty="0" smtClean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2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Wydział Filologii Polskiej i Klasycznej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3440 €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 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2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Wydział Fizyki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baseline="0" dirty="0" smtClean="0">
                          <a:effectLst/>
                        </a:rPr>
                        <a:t>1720 </a:t>
                      </a:r>
                      <a:r>
                        <a:rPr lang="pl-PL" sz="1400" u="none" strike="noStrike" dirty="0" smtClean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2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Wydział Nauk Geograficznych i Geologicznych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3440 </a:t>
                      </a:r>
                      <a:r>
                        <a:rPr lang="pl-PL" sz="1400" u="none" strike="noStrike" dirty="0" smtClean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2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Wydział Historyczny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3440</a:t>
                      </a:r>
                      <a:r>
                        <a:rPr lang="pl-PL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2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Wydział Matematyki i Informatyki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</a:rPr>
                        <a:t>2580 </a:t>
                      </a:r>
                      <a:r>
                        <a:rPr lang="pl-PL" sz="1400" u="none" strike="noStrike" dirty="0" smtClean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2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Wydział Nauk Społecznych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3440 </a:t>
                      </a:r>
                      <a:r>
                        <a:rPr lang="pl-PL" sz="1400" u="none" strike="noStrike" dirty="0" smtClean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2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Wydział Nauk Politycznych i Dziennikarstwa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</a:rPr>
                        <a:t>3440 </a:t>
                      </a:r>
                      <a:r>
                        <a:rPr lang="pl-PL" sz="1400" u="none" strike="noStrike" dirty="0" smtClean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2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Wydział Studiów Edukacyjnych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</a:rPr>
                        <a:t>2580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2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Wydział Neofilologii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4300 </a:t>
                      </a:r>
                      <a:r>
                        <a:rPr lang="pl-PL" sz="1400" u="none" strike="noStrike" dirty="0" smtClean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2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Wydział Prawa i Administracji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3440 </a:t>
                      </a:r>
                      <a:r>
                        <a:rPr lang="pl-PL" sz="1400" u="none" strike="noStrike" dirty="0" smtClean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2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Wydział Teologiczny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2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Wydział Pedagogiczno-Artystyczny w Kaliszu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1720 </a:t>
                      </a:r>
                      <a:r>
                        <a:rPr lang="pl-PL" sz="1400" u="none" strike="noStrike" dirty="0" smtClean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2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Collegium </a:t>
                      </a:r>
                      <a:r>
                        <a:rPr lang="pl-PL" sz="1400" u="none" strike="noStrike" dirty="0" err="1">
                          <a:effectLst/>
                        </a:rPr>
                        <a:t>Europaeum</a:t>
                      </a:r>
                      <a:r>
                        <a:rPr lang="pl-PL" sz="1400" u="none" strike="noStrike" dirty="0">
                          <a:effectLst/>
                        </a:rPr>
                        <a:t> Gniezno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2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Szkoła Tłumaczy i Języków Obcych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 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2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Studium Nauczania Języków Obcych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 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2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Collegium Polonicum w Słubicach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 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29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 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b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</a:rPr>
                        <a:t>STA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33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68739"/>
              </p:ext>
            </p:extLst>
          </p:nvPr>
        </p:nvGraphicFramePr>
        <p:xfrm>
          <a:off x="1299000" y="205205"/>
          <a:ext cx="9594000" cy="6357691"/>
        </p:xfrm>
        <a:graphic>
          <a:graphicData uri="http://schemas.openxmlformats.org/drawingml/2006/table">
            <a:tbl>
              <a:tblPr band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{616DA210-FB5B-4158-B5E0-FEB733F419BA}</a:tableStyleId>
              </a:tblPr>
              <a:tblGrid>
                <a:gridCol w="3682222"/>
                <a:gridCol w="2173111"/>
                <a:gridCol w="2130778"/>
                <a:gridCol w="1607889"/>
              </a:tblGrid>
              <a:tr h="74023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 smtClean="0">
                          <a:effectLst/>
                        </a:rPr>
                        <a:t>Wydział </a:t>
                      </a:r>
                      <a:r>
                        <a:rPr lang="pl-PL" sz="1800" u="none" strike="noStrike" dirty="0">
                          <a:effectLst/>
                        </a:rPr>
                        <a:t>UAM</a:t>
                      </a:r>
                      <a:endParaRPr lang="pl-PL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Liczba grantów STT przyznanych w roku </a:t>
                      </a:r>
                      <a:r>
                        <a:rPr lang="pl-PL" sz="1200" u="none" strike="noStrike" dirty="0" err="1">
                          <a:effectLst/>
                        </a:rPr>
                        <a:t>akad</a:t>
                      </a:r>
                      <a:r>
                        <a:rPr lang="pl-PL" sz="1200" u="none" strike="noStrike" dirty="0">
                          <a:effectLst/>
                        </a:rPr>
                        <a:t>. </a:t>
                      </a:r>
                      <a:r>
                        <a:rPr lang="pl-PL" sz="1200" u="none" strike="noStrike" smtClean="0">
                          <a:effectLst/>
                        </a:rPr>
                        <a:t>2017/2018</a:t>
                      </a:r>
                      <a:endParaRPr lang="pl-PL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Kwota w Euro</a:t>
                      </a:r>
                      <a:endParaRPr lang="pl-PL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 smtClean="0">
                          <a:effectLst/>
                        </a:rPr>
                        <a:t>Administrator </a:t>
                      </a:r>
                      <a:r>
                        <a:rPr lang="pl-PL" sz="1200" u="none" strike="noStrike" dirty="0">
                          <a:effectLst/>
                        </a:rPr>
                        <a:t>STT</a:t>
                      </a:r>
                      <a:endParaRPr lang="pl-PL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</a:tr>
              <a:tr h="26982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Wydział Anglistyki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</a:tr>
              <a:tr h="26982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Wydział Biologii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</a:tr>
              <a:tr h="26982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Wydział Chemii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</a:tr>
              <a:tr h="26982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Wydział Filologii Polskiej i Klasycznej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</a:tr>
              <a:tr h="26982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Wydział Fizyki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</a:tr>
              <a:tr h="26982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Wydział Nauk Geograficznych i Geologicznych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</a:tr>
              <a:tr h="26982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Wydział Historyczny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</a:tr>
              <a:tr h="26982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Wydział Matematyki i Informatyki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</a:tr>
              <a:tr h="26982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Wydział Nauk Społecznych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</a:tr>
              <a:tr h="116297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Wydział Nauk Politycznych i Dziennikarstwa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</a:tr>
              <a:tr h="26982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Wydział Studiów Edukacyjnych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</a:tr>
              <a:tr h="26982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Wydział Neofilologii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</a:tr>
              <a:tr h="26982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Wydział Prawa i Administracji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</a:tr>
              <a:tr h="26982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Wydział Teologiczny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</a:tr>
              <a:tr h="26982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Wydział Pedagogiczno-Artystyczny w Kaliszu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</a:tr>
              <a:tr h="26982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Collegium </a:t>
                      </a:r>
                      <a:r>
                        <a:rPr lang="pl-PL" sz="1400" u="none" strike="noStrike" dirty="0" err="1">
                          <a:effectLst/>
                        </a:rPr>
                        <a:t>Europaeum</a:t>
                      </a:r>
                      <a:r>
                        <a:rPr lang="pl-PL" sz="1400" u="none" strike="noStrike" dirty="0">
                          <a:effectLst/>
                        </a:rPr>
                        <a:t> Gniezno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</a:tr>
              <a:tr h="26982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Szkoła Tłumaczy i Języków Obcych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</a:tr>
              <a:tr h="26982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Studium Nauczania Języków Obcych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</a:tr>
              <a:tr h="26982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Collegium Polonicum w Słubicach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</a:rPr>
                        <a:t>860 </a:t>
                      </a:r>
                      <a:r>
                        <a:rPr lang="pl-PL" sz="1400" u="none" strike="noStrike" dirty="0">
                          <a:effectLst/>
                        </a:rPr>
                        <a:t>€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</a:tr>
              <a:tr h="26982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</a:tr>
              <a:tr h="26982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</a:rPr>
                        <a:t>STT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572" marT="757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62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288" y="2700867"/>
            <a:ext cx="10131425" cy="1456267"/>
          </a:xfrm>
        </p:spPr>
        <p:txBody>
          <a:bodyPr/>
          <a:lstStyle/>
          <a:p>
            <a:pPr algn="ctr"/>
            <a:r>
              <a:rPr lang="en-US" cap="none" dirty="0" err="1" smtClean="0"/>
              <a:t>Dziękuję</a:t>
            </a:r>
            <a:r>
              <a:rPr lang="en-US" cap="none" dirty="0" smtClean="0"/>
              <a:t> </a:t>
            </a:r>
            <a:r>
              <a:rPr lang="en-US" cap="none" dirty="0" err="1" smtClean="0"/>
              <a:t>za</a:t>
            </a:r>
            <a:r>
              <a:rPr lang="en-US" cap="none" dirty="0" smtClean="0"/>
              <a:t> </a:t>
            </a:r>
            <a:r>
              <a:rPr lang="en-US" cap="none" dirty="0" err="1" smtClean="0"/>
              <a:t>uwagę</a:t>
            </a:r>
            <a:r>
              <a:rPr lang="en-US" cap="none" dirty="0" smtClean="0"/>
              <a:t> 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334168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7498" y="2252730"/>
            <a:ext cx="11137005" cy="2352541"/>
          </a:xfrm>
        </p:spPr>
        <p:txBody>
          <a:bodyPr>
            <a:normAutofit/>
          </a:bodyPr>
          <a:lstStyle/>
          <a:p>
            <a:r>
              <a:rPr lang="pl-PL" b="1" dirty="0"/>
              <a:t>MOBILNOŚĆ KADRY AKADEMICKIEJ W CELU PROWADZENIA ZAJĘĆ DYDAKTYCZNYCH I MOBILNOŚĆ KADRY W CELU UDZIAŁU W SZKOLENIU (STA I STT) – ZASADY OGÓLNE i ZASADY REKRUTACJI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60969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19071" y="1256611"/>
            <a:ext cx="10753859" cy="4344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Mobilność kadry w celu prowadzenia zajęć </a:t>
            </a:r>
            <a:r>
              <a:rPr lang="pl-PL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dydaktycznych -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pl-PL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</a:t>
            </a:r>
            <a:endParaRPr lang="pl-PL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zarówno organizacja wysyłająca jak i przyjmująca muszą być instytucjami szkolnictwa wyższego posiadającego Kartę Erasmusa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mobilność pracowników związana z prowadzeniem zajęć dydaktycznych może mieć miejsce w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dowolnej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dyscyplinie akademickiej.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organizacja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wysyłająca i przyjmująca  muszą uzgodnić „porozumienie o mobilności” – przed rozpoczęciem okresu  mobilności.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iczba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godzin do zrealizowania w ciągu jednego tygodnia lub krótszego pobytu wynosi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kwalifikujący się uczestnik musi być zatrudniony w instytucji wysyłającej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2780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53792" y="1558344"/>
            <a:ext cx="11047926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Mobilność kadry w celu udziału w szkoleniu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l-PL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STT</a:t>
            </a:r>
            <a:endParaRPr lang="pl-PL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organizacją przyjmującą może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być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instytucja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szkolnictwa wyższego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posiadająca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Kartę Erasmusa dla szkolnictwa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wyższego lub organizacją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przyjmującą może być każda publiczna lub prywatna organizacja działająca na rynku pracy lub w dziedzinie kształcenia, szkolenia i na rzecz młodzieży.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organizacja wysyłająca i przyjmująca  muszą uzgodnić „porozumienie o mobilności” – przed   rozpoczęciem okresu  mobilności.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kwalifikujący się uczestnik musi być zatrudniony w instytucji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wysyłającej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8263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09979" y="230545"/>
            <a:ext cx="11372045" cy="6627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20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ZASADY </a:t>
            </a:r>
            <a:r>
              <a:rPr lang="pl-PL" sz="2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REKRUTACJI NA WYJAZDY KADRY AKADEMICKIEJ W ROKU </a:t>
            </a:r>
            <a:r>
              <a:rPr lang="pl-PL" sz="20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2016/2017</a:t>
            </a:r>
            <a:endParaRPr lang="pl-PL" sz="20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organem kwalifikującym na wyjazdy kadry wydziałowej są  „komisje wydziałowe”, lub w przypadku kadry centralnej i jednostek ogólnouniwersyteckich - kierownicy jednostek.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komisje są powoływane  przez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Dziekana/Kierownika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jednostki w celu prowadzenia procedury konkursowej. Komisja rekrutacyjna musi składać się minimum z 2 osób.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Komisja działa zgodnie z Regulaminem Rekrutacyjnym Programu Erasmus+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pl-PL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Regulamin zawiera informacje na temat procedury rekrutacyjnej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(termin rekrutacji, sposób złożenia dokumentów, sposób poinformowania pracowników o wynikach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rekrutacji). 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Najpóźniej do dnia 15 listopada Wydział/właściwa jednostka UAM, przekazuje do jednostki  odpowiedzialnej za realizację umowy z Narodową Agencją ( Dział Współpracy z Zagranicą)  wyniki postepowania rekrutacyjnego.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Koordynatorzy i administratorzy programu Erasmus+ mają zagwarantowane jednorazowe dofinansowanie w ramach mobilności kadry.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W przypadku niewykorzystania przez Wydział przyznanych środków na mobilność kadry akademickiej, oraz w przypadku otrzymania dodatkowych środków, wydział prowadzi rekrutację uzupełniającą. 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9060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0833" y="2098183"/>
            <a:ext cx="10570334" cy="2661634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MOBILNOŚĆ </a:t>
            </a:r>
            <a:r>
              <a:rPr lang="pl-PL" b="1" dirty="0"/>
              <a:t>KADRY AKADEMICKIEJ (STA I STT) -  ZASADY FINANSOWE NA ROK AKADEMICKI </a:t>
            </a:r>
            <a:r>
              <a:rPr lang="pl-PL" b="1" dirty="0" smtClean="0"/>
              <a:t>2017/2018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5158372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751786" y="1331513"/>
            <a:ext cx="6096000" cy="54476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3200" dirty="0"/>
              <a:t>Mobilność pracowników z krajami</a:t>
            </a:r>
          </a:p>
          <a:p>
            <a:r>
              <a:rPr lang="pl-PL" sz="3200" dirty="0"/>
              <a:t>programu – wymagania </a:t>
            </a:r>
            <a:r>
              <a:rPr lang="pl-PL" sz="3200" dirty="0" smtClean="0"/>
              <a:t>minimalne</a:t>
            </a:r>
          </a:p>
          <a:p>
            <a:endParaRPr lang="pl-PL" sz="3200" dirty="0"/>
          </a:p>
          <a:p>
            <a:r>
              <a:rPr lang="pl-PL" sz="2800" dirty="0"/>
              <a:t>• Decyzja o zakwalifikowaniu</a:t>
            </a:r>
          </a:p>
          <a:p>
            <a:r>
              <a:rPr lang="pl-PL" sz="2800" dirty="0"/>
              <a:t>• Umowa (minimalne wymagania)</a:t>
            </a:r>
          </a:p>
          <a:p>
            <a:r>
              <a:rPr lang="pl-PL" sz="2800" dirty="0"/>
              <a:t>• Informacje logistyczne</a:t>
            </a:r>
          </a:p>
          <a:p>
            <a:r>
              <a:rPr lang="pl-PL" sz="2800" dirty="0"/>
              <a:t>• </a:t>
            </a:r>
            <a:r>
              <a:rPr lang="pl-PL" sz="2800" dirty="0" smtClean="0"/>
              <a:t>Ubezpieczenie – AXA opłacone przez  	UAM</a:t>
            </a:r>
          </a:p>
          <a:p>
            <a:endParaRPr lang="pl-PL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u="sng" dirty="0" smtClean="0"/>
              <a:t>Karty pokładowe !!!!!!!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2800" dirty="0"/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0025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660" y="-306564"/>
            <a:ext cx="9552493" cy="716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29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753" y="-153282"/>
            <a:ext cx="9552493" cy="716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47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lepienie niebieskie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TC103457452[[fn=Sklepienie niebieskie]]</Template>
  <TotalTime>1486</TotalTime>
  <Words>1116</Words>
  <Application>Microsoft Office PowerPoint</Application>
  <PresentationFormat>Panoramiczny</PresentationFormat>
  <Paragraphs>232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Myriad Pro Black SemiExtended</vt:lpstr>
      <vt:lpstr>Times New Roman</vt:lpstr>
      <vt:lpstr>Sklepienie niebieskie</vt:lpstr>
      <vt:lpstr>Erasmus +  </vt:lpstr>
      <vt:lpstr>MOBILNOŚĆ KADRY AKADEMICKIEJ W CELU PROWADZENIA ZAJĘĆ DYDAKTYCZNYCH I MOBILNOŚĆ KADRY W CELU UDZIAŁU W SZKOLENIU (STA I STT) – ZASADY OGÓLNE i ZASADY REKRUTACJI</vt:lpstr>
      <vt:lpstr>Prezentacja programu PowerPoint</vt:lpstr>
      <vt:lpstr>Prezentacja programu PowerPoint</vt:lpstr>
      <vt:lpstr>Prezentacja programu PowerPoint</vt:lpstr>
      <vt:lpstr>MOBILNOŚĆ KADRY AKADEMICKIEJ (STA I STT) -  ZASADY FINANSOWE NA ROK AKADEMICKI 2017/2018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Dziękuję za uwagę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Kaminska Abram</dc:creator>
  <cp:lastModifiedBy>Anna Kaminska Abram</cp:lastModifiedBy>
  <cp:revision>56</cp:revision>
  <dcterms:created xsi:type="dcterms:W3CDTF">2014-06-25T17:00:24Z</dcterms:created>
  <dcterms:modified xsi:type="dcterms:W3CDTF">2017-06-18T20:01:33Z</dcterms:modified>
</cp:coreProperties>
</file>